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72" r:id="rId3"/>
    <p:sldId id="259" r:id="rId4"/>
    <p:sldId id="268" r:id="rId5"/>
    <p:sldId id="271" r:id="rId6"/>
    <p:sldId id="270" r:id="rId7"/>
    <p:sldId id="273" r:id="rId8"/>
    <p:sldId id="275" r:id="rId9"/>
    <p:sldId id="274" r:id="rId10"/>
    <p:sldId id="277" r:id="rId11"/>
    <p:sldId id="278" r:id="rId12"/>
    <p:sldId id="280" r:id="rId13"/>
    <p:sldId id="279" r:id="rId14"/>
    <p:sldId id="27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22" autoAdjust="0"/>
    <p:restoredTop sz="70994" autoAdjust="0"/>
  </p:normalViewPr>
  <p:slideViewPr>
    <p:cSldViewPr>
      <p:cViewPr>
        <p:scale>
          <a:sx n="125" d="100"/>
          <a:sy n="125" d="100"/>
        </p:scale>
        <p:origin x="-12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62BEDAA-AE24-4843-B295-413255661370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4CC492-A3D6-4424-A53A-42BB8025C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241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2EB34-3D08-4C8D-8362-6730989214A9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B0A7C-0656-40AB-83CA-6B502610E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61E64-581C-4241-AFC0-F260A4915295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2B044-7859-498E-9005-DD412D1D6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60BB1-98F0-470C-8CBB-961D565F4E71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3943F-B2D9-4CCC-8F54-B78E2B418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BF167-ACE9-49FE-BC54-94BBAA00E51E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322F6-C5E7-4889-93BA-B070EE90C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3B4F2-E3B5-4D2E-BEA6-FCA279D47C52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139D4-763F-4A1B-BE44-CA9E75535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5D934-B8E2-471F-A350-42308A8B4A58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48BD4-E302-406D-A8E2-F22FDD2B0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7C5E9-7A73-4760-9E96-30C82274965C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E900A-91B9-407E-8274-B8C592D1F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80E3C-659B-4FBE-B56E-B799AB36F7E5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4BE0E-6A8A-42AA-8EB3-56FC8DF2B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F3FFB-7A63-46D6-9765-1B281A0B710E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D944A-88F5-459B-98D2-7004B92CE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5A657-61A8-415F-BAFE-0EB42E322870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A91A2-6C8D-413D-8DAB-400FBB875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13C6-37A1-475E-8A53-BEF08163A2E8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37E5A-5C7C-417A-9D49-C2D57227F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B44F6F-46FC-42AC-8565-FB8DCAEEC530}" type="datetimeFigureOut">
              <a:rPr lang="ru-RU"/>
              <a:pPr>
                <a:defRPr/>
              </a:pPr>
              <a:t>09.11.2025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83E6AD-3A85-4FC9-A867-46AE0713C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sv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9" Type="http://schemas.openxmlformats.org/officeDocument/2006/relationships/image" Target="../media/image26.png"/><Relationship Id="rId3" Type="http://schemas.openxmlformats.org/officeDocument/2006/relationships/image" Target="../media/image3.png"/><Relationship Id="rId34" Type="http://schemas.openxmlformats.org/officeDocument/2006/relationships/image" Target="../media/image22.png"/><Relationship Id="rId33" Type="http://schemas.openxmlformats.org/officeDocument/2006/relationships/image" Target="../media/image21.png"/><Relationship Id="rId38" Type="http://schemas.openxmlformats.org/officeDocument/2006/relationships/image" Target="../media/image25.png"/><Relationship Id="rId25" Type="http://schemas.openxmlformats.org/officeDocument/2006/relationships/image" Target="../media/image23.svg"/><Relationship Id="rId2" Type="http://schemas.openxmlformats.org/officeDocument/2006/relationships/image" Target="../media/image2.png"/><Relationship Id="rId29" Type="http://schemas.openxmlformats.org/officeDocument/2006/relationships/image" Target="../media/image18.pn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7.xml"/><Relationship Id="rId32" Type="http://schemas.openxmlformats.org/officeDocument/2006/relationships/image" Target="../media/image20.png"/><Relationship Id="rId6" Type="http://schemas.openxmlformats.org/officeDocument/2006/relationships/image" Target="../media/image4.svg"/><Relationship Id="rId37" Type="http://schemas.openxmlformats.org/officeDocument/2006/relationships/image" Target="../media/image24.png"/><Relationship Id="rId28" Type="http://schemas.openxmlformats.org/officeDocument/2006/relationships/image" Target="../media/image26.svg"/><Relationship Id="rId36" Type="http://schemas.openxmlformats.org/officeDocument/2006/relationships/image" Target="../media/image28.svg"/><Relationship Id="rId31" Type="http://schemas.openxmlformats.org/officeDocument/2006/relationships/image" Target="../media/image19.png"/><Relationship Id="rId10" Type="http://schemas.openxmlformats.org/officeDocument/2006/relationships/image" Target="../media/image8.svg"/><Relationship Id="rId4" Type="http://schemas.openxmlformats.org/officeDocument/2006/relationships/image" Target="../media/image16.png"/><Relationship Id="rId9" Type="http://schemas.openxmlformats.org/officeDocument/2006/relationships/image" Target="../media/image17.png"/><Relationship Id="rId30" Type="http://schemas.openxmlformats.org/officeDocument/2006/relationships/image" Target="../media/image2.svg"/><Relationship Id="rId22" Type="http://schemas.openxmlformats.org/officeDocument/2006/relationships/image" Target="../media/image20.svg"/><Relationship Id="rId35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1.png"/><Relationship Id="rId3" Type="http://schemas.openxmlformats.org/officeDocument/2006/relationships/image" Target="../media/image3.png"/><Relationship Id="rId7" Type="http://schemas.openxmlformats.org/officeDocument/2006/relationships/image" Target="../media/image10.svg"/><Relationship Id="rId12" Type="http://schemas.openxmlformats.org/officeDocument/2006/relationships/image" Target="../media/image30.png"/><Relationship Id="rId2" Type="http://schemas.openxmlformats.org/officeDocument/2006/relationships/image" Target="../media/image2.png"/><Relationship Id="rId16" Type="http://schemas.openxmlformats.org/officeDocument/2006/relationships/image" Target="../media/image3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16.svg"/><Relationship Id="rId5" Type="http://schemas.openxmlformats.org/officeDocument/2006/relationships/image" Target="../media/image33.svg"/><Relationship Id="rId15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14.svg"/><Relationship Id="rId1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960992" y="692696"/>
            <a:ext cx="7488832" cy="1394717"/>
          </a:xfrm>
          <a:prstGeom prst="rect">
            <a:avLst/>
          </a:prstGeom>
          <a:gradFill>
            <a:gsLst>
              <a:gs pos="0">
                <a:srgbClr val="5E9EFF">
                  <a:lumMod val="97000"/>
                  <a:alpha val="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342900" indent="-342900" algn="ctr">
              <a:lnSpc>
                <a:spcPct val="80000"/>
              </a:lnSpc>
              <a:spcBef>
                <a:spcPct val="20000"/>
              </a:spcBef>
              <a:buFontTx/>
              <a:buNone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ru-RU" sz="36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Рефлексивный приём</a:t>
            </a:r>
            <a:r>
              <a:rPr lang="ru-RU" sz="3600" b="1" dirty="0"/>
              <a:t>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660332"/>
            <a:ext cx="5958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Эпиграф: «… тогда суди сам себя, - сказал король,- это самое трудное. Судить себя куда трудней, чем других. Если ты сумеешь правильно судить себя, значит, ты поистине мудр».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Freeform 4"/>
          <p:cNvSpPr/>
          <p:nvPr/>
        </p:nvSpPr>
        <p:spPr>
          <a:xfrm>
            <a:off x="1086714" y="1360039"/>
            <a:ext cx="2437172" cy="2068961"/>
          </a:xfrm>
          <a:custGeom>
            <a:avLst/>
            <a:gdLst/>
            <a:ahLst/>
            <a:cxnLst/>
            <a:rect l="l" t="t" r="r" b="b"/>
            <a:pathLst>
              <a:path w="2437172" h="1634987">
                <a:moveTo>
                  <a:pt x="0" y="0"/>
                </a:moveTo>
                <a:lnTo>
                  <a:pt x="2437171" y="0"/>
                </a:lnTo>
                <a:lnTo>
                  <a:pt x="2437171" y="1634987"/>
                </a:lnTo>
                <a:lnTo>
                  <a:pt x="0" y="16349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Всё удалось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reeform 4"/>
          <p:cNvSpPr/>
          <p:nvPr/>
        </p:nvSpPr>
        <p:spPr>
          <a:xfrm>
            <a:off x="3523886" y="1365871"/>
            <a:ext cx="2437172" cy="2063129"/>
          </a:xfrm>
          <a:custGeom>
            <a:avLst/>
            <a:gdLst/>
            <a:ahLst/>
            <a:cxnLst/>
            <a:rect l="l" t="t" r="r" b="b"/>
            <a:pathLst>
              <a:path w="2437172" h="1634987">
                <a:moveTo>
                  <a:pt x="0" y="0"/>
                </a:moveTo>
                <a:lnTo>
                  <a:pt x="2437171" y="0"/>
                </a:lnTo>
                <a:lnTo>
                  <a:pt x="2437171" y="1634987"/>
                </a:lnTo>
                <a:lnTo>
                  <a:pt x="0" y="16349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Были трудности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eform 4"/>
          <p:cNvSpPr/>
          <p:nvPr/>
        </p:nvSpPr>
        <p:spPr>
          <a:xfrm>
            <a:off x="5961058" y="1379603"/>
            <a:ext cx="2715398" cy="1977389"/>
          </a:xfrm>
          <a:custGeom>
            <a:avLst/>
            <a:gdLst/>
            <a:ahLst/>
            <a:cxnLst/>
            <a:rect l="l" t="t" r="r" b="b"/>
            <a:pathLst>
              <a:path w="2437172" h="1634987">
                <a:moveTo>
                  <a:pt x="0" y="0"/>
                </a:moveTo>
                <a:lnTo>
                  <a:pt x="2437171" y="0"/>
                </a:lnTo>
                <a:lnTo>
                  <a:pt x="2437171" y="1634987"/>
                </a:lnTo>
                <a:lnTo>
                  <a:pt x="0" y="16349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Ничего не получилось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563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33468" y="548680"/>
            <a:ext cx="36230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«Остров успеха»</a:t>
            </a:r>
          </a:p>
        </p:txBody>
      </p:sp>
      <p:sp>
        <p:nvSpPr>
          <p:cNvPr id="5" name="Freeform 11">
            <a:extLst>
              <a:ext uri="{FF2B5EF4-FFF2-40B4-BE49-F238E27FC236}">
                <a16:creationId xmlns="" xmlns:a16="http://schemas.microsoft.com/office/drawing/2014/main" id="{758B1258-91FD-0E6B-39CA-37795C95A71A}"/>
              </a:ext>
            </a:extLst>
          </p:cNvPr>
          <p:cNvSpPr/>
          <p:nvPr/>
        </p:nvSpPr>
        <p:spPr>
          <a:xfrm>
            <a:off x="357397" y="1988840"/>
            <a:ext cx="2342395" cy="1584176"/>
          </a:xfrm>
          <a:custGeom>
            <a:avLst/>
            <a:gdLst/>
            <a:ahLst/>
            <a:cxnLst/>
            <a:rect l="l" t="t" r="r" b="b"/>
            <a:pathLst>
              <a:path w="3810000" h="3751225">
                <a:moveTo>
                  <a:pt x="0" y="0"/>
                </a:moveTo>
                <a:lnTo>
                  <a:pt x="3810000" y="0"/>
                </a:lnTo>
                <a:lnTo>
                  <a:pt x="3810000" y="3751225"/>
                </a:lnTo>
                <a:lnTo>
                  <a:pt x="0" y="375122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18">
            <a:extLst>
              <a:ext uri="{FF2B5EF4-FFF2-40B4-BE49-F238E27FC236}">
                <a16:creationId xmlns="" xmlns:a16="http://schemas.microsoft.com/office/drawing/2014/main" id="{AF6CACF4-670E-9438-6CE8-FBBC62E5B9C4}"/>
              </a:ext>
            </a:extLst>
          </p:cNvPr>
          <p:cNvSpPr/>
          <p:nvPr/>
        </p:nvSpPr>
        <p:spPr>
          <a:xfrm>
            <a:off x="357397" y="2687727"/>
            <a:ext cx="686211" cy="558095"/>
          </a:xfrm>
          <a:custGeom>
            <a:avLst/>
            <a:gdLst/>
            <a:ahLst/>
            <a:cxnLst/>
            <a:rect l="l" t="t" r="r" b="b"/>
            <a:pathLst>
              <a:path w="3810000" h="3810000">
                <a:moveTo>
                  <a:pt x="0" y="0"/>
                </a:moveTo>
                <a:lnTo>
                  <a:pt x="3810000" y="0"/>
                </a:lnTo>
                <a:lnTo>
                  <a:pt x="3810000" y="3810000"/>
                </a:lnTo>
                <a:lnTo>
                  <a:pt x="0" y="38100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="" xmlns:asvg="http://schemas.microsoft.com/office/drawing/2016/SVG/main" r:embed="rId28"/>
                </a:ext>
              </a:extLst>
            </a:blip>
            <a:stretch>
              <a:fillRect/>
            </a:stretch>
          </a:blipFill>
        </p:spPr>
      </p:sp>
      <p:sp>
        <p:nvSpPr>
          <p:cNvPr id="4" name="Прямоугольник 3"/>
          <p:cNvSpPr/>
          <p:nvPr/>
        </p:nvSpPr>
        <p:spPr>
          <a:xfrm>
            <a:off x="341825" y="3279006"/>
            <a:ext cx="2405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Остров «Всё понятно</a:t>
            </a:r>
          </a:p>
        </p:txBody>
      </p:sp>
      <p:sp>
        <p:nvSpPr>
          <p:cNvPr id="9" name="Freeform 9">
            <a:extLst>
              <a:ext uri="{FF2B5EF4-FFF2-40B4-BE49-F238E27FC236}">
                <a16:creationId xmlns="" xmlns:a16="http://schemas.microsoft.com/office/drawing/2014/main" id="{4CAB40B5-C555-8997-D158-BF9824C00F01}"/>
              </a:ext>
            </a:extLst>
          </p:cNvPr>
          <p:cNvSpPr/>
          <p:nvPr/>
        </p:nvSpPr>
        <p:spPr>
          <a:xfrm>
            <a:off x="5299660" y="1565051"/>
            <a:ext cx="2823299" cy="1603178"/>
          </a:xfrm>
          <a:custGeom>
            <a:avLst/>
            <a:gdLst/>
            <a:ahLst/>
            <a:cxnLst/>
            <a:rect l="l" t="t" r="r" b="b"/>
            <a:pathLst>
              <a:path w="3810000" h="3782291">
                <a:moveTo>
                  <a:pt x="0" y="0"/>
                </a:moveTo>
                <a:lnTo>
                  <a:pt x="3810000" y="0"/>
                </a:lnTo>
                <a:lnTo>
                  <a:pt x="3810000" y="3782291"/>
                </a:lnTo>
                <a:lnTo>
                  <a:pt x="0" y="3782291"/>
                </a:lnTo>
                <a:lnTo>
                  <a:pt x="0" y="0"/>
                </a:lnTo>
                <a:close/>
              </a:path>
            </a:pathLst>
          </a:custGeom>
          <a:blipFill>
            <a:blip r:embed="rId29">
              <a:extLst>
                <a:ext uri="{96DAC541-7B7A-43D3-8B79-37D633B846F1}">
                  <asvg:svgBlip xmlns="" xmlns:asvg="http://schemas.microsoft.com/office/drawing/2016/SVG/main" r:embed="rId30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3">
            <a:extLst>
              <a:ext uri="{FF2B5EF4-FFF2-40B4-BE49-F238E27FC236}">
                <a16:creationId xmlns="" xmlns:a16="http://schemas.microsoft.com/office/drawing/2014/main" id="{334F79CB-15F5-DE0F-E204-1E3D77038144}"/>
              </a:ext>
            </a:extLst>
          </p:cNvPr>
          <p:cNvSpPr/>
          <p:nvPr/>
        </p:nvSpPr>
        <p:spPr>
          <a:xfrm>
            <a:off x="5536864" y="2366640"/>
            <a:ext cx="1639294" cy="642608"/>
          </a:xfrm>
          <a:custGeom>
            <a:avLst/>
            <a:gdLst/>
            <a:ahLst/>
            <a:cxnLst/>
            <a:rect l="l" t="t" r="r" b="b"/>
            <a:pathLst>
              <a:path w="3810000" h="2154382">
                <a:moveTo>
                  <a:pt x="0" y="0"/>
                </a:moveTo>
                <a:lnTo>
                  <a:pt x="3810000" y="0"/>
                </a:lnTo>
                <a:lnTo>
                  <a:pt x="3810000" y="2154382"/>
                </a:lnTo>
                <a:lnTo>
                  <a:pt x="0" y="2154382"/>
                </a:lnTo>
                <a:lnTo>
                  <a:pt x="0" y="0"/>
                </a:lnTo>
                <a:close/>
              </a:path>
            </a:pathLst>
          </a:custGeom>
          <a:blipFill>
            <a:blip r:embed="rId31">
              <a:extLst>
                <a:ext uri="{96DAC541-7B7A-43D3-8B79-37D633B846F1}">
                  <asvg:svgBlip xmlns=""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21">
            <a:extLst>
              <a:ext uri="{FF2B5EF4-FFF2-40B4-BE49-F238E27FC236}">
                <a16:creationId xmlns="" xmlns:a16="http://schemas.microsoft.com/office/drawing/2014/main" id="{76B07338-C244-1C94-D09B-559643E13228}"/>
              </a:ext>
            </a:extLst>
          </p:cNvPr>
          <p:cNvSpPr/>
          <p:nvPr/>
        </p:nvSpPr>
        <p:spPr>
          <a:xfrm>
            <a:off x="7262735" y="2366640"/>
            <a:ext cx="627592" cy="706967"/>
          </a:xfrm>
          <a:custGeom>
            <a:avLst/>
            <a:gdLst/>
            <a:ahLst/>
            <a:cxnLst/>
            <a:rect l="l" t="t" r="r" b="b"/>
            <a:pathLst>
              <a:path w="2475960" h="2713381">
                <a:moveTo>
                  <a:pt x="0" y="0"/>
                </a:moveTo>
                <a:lnTo>
                  <a:pt x="2475960" y="0"/>
                </a:lnTo>
                <a:lnTo>
                  <a:pt x="2475960" y="2713381"/>
                </a:lnTo>
                <a:lnTo>
                  <a:pt x="0" y="2713381"/>
                </a:lnTo>
                <a:lnTo>
                  <a:pt x="0" y="0"/>
                </a:lnTo>
                <a:close/>
              </a:path>
            </a:pathLst>
          </a:custGeom>
          <a:blipFill>
            <a:blip r:embed="rId32"/>
            <a:stretch>
              <a:fillRect/>
            </a:stretch>
          </a:blipFill>
        </p:spPr>
      </p:sp>
      <p:sp>
        <p:nvSpPr>
          <p:cNvPr id="6" name="Прямоугольник 5"/>
          <p:cNvSpPr/>
          <p:nvPr/>
        </p:nvSpPr>
        <p:spPr>
          <a:xfrm>
            <a:off x="5536864" y="3016104"/>
            <a:ext cx="2682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Остров «Есть вопросы»</a:t>
            </a:r>
          </a:p>
        </p:txBody>
      </p:sp>
      <p:sp>
        <p:nvSpPr>
          <p:cNvPr id="13" name="Freeform 10">
            <a:extLst>
              <a:ext uri="{FF2B5EF4-FFF2-40B4-BE49-F238E27FC236}">
                <a16:creationId xmlns="" xmlns:a16="http://schemas.microsoft.com/office/drawing/2014/main" id="{4CA9F1F8-F15C-67EB-D351-C29444A34BCC}"/>
              </a:ext>
            </a:extLst>
          </p:cNvPr>
          <p:cNvSpPr/>
          <p:nvPr/>
        </p:nvSpPr>
        <p:spPr>
          <a:xfrm>
            <a:off x="1365016" y="3679755"/>
            <a:ext cx="2563534" cy="1865274"/>
          </a:xfrm>
          <a:custGeom>
            <a:avLst/>
            <a:gdLst/>
            <a:ahLst/>
            <a:cxnLst/>
            <a:rect l="l" t="t" r="r" b="b"/>
            <a:pathLst>
              <a:path w="3082636" h="3810000">
                <a:moveTo>
                  <a:pt x="0" y="0"/>
                </a:moveTo>
                <a:lnTo>
                  <a:pt x="3082637" y="0"/>
                </a:lnTo>
                <a:lnTo>
                  <a:pt x="3082637" y="3810000"/>
                </a:lnTo>
                <a:lnTo>
                  <a:pt x="0" y="3810000"/>
                </a:lnTo>
                <a:lnTo>
                  <a:pt x="0" y="0"/>
                </a:lnTo>
                <a:close/>
              </a:path>
            </a:pathLst>
          </a:custGeom>
          <a:blipFill>
            <a:blip r:embed="rId33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6">
            <a:extLst>
              <a:ext uri="{FF2B5EF4-FFF2-40B4-BE49-F238E27FC236}">
                <a16:creationId xmlns="" xmlns:a16="http://schemas.microsoft.com/office/drawing/2014/main" id="{CA47A5D3-5EFF-494F-18EB-F43F29B39CD1}"/>
              </a:ext>
            </a:extLst>
          </p:cNvPr>
          <p:cNvSpPr/>
          <p:nvPr/>
        </p:nvSpPr>
        <p:spPr>
          <a:xfrm>
            <a:off x="1367348" y="4893735"/>
            <a:ext cx="822739" cy="549468"/>
          </a:xfrm>
          <a:custGeom>
            <a:avLst/>
            <a:gdLst/>
            <a:ahLst/>
            <a:cxnLst/>
            <a:rect l="l" t="t" r="r" b="b"/>
            <a:pathLst>
              <a:path w="3609109" h="3810000">
                <a:moveTo>
                  <a:pt x="0" y="0"/>
                </a:moveTo>
                <a:lnTo>
                  <a:pt x="3609109" y="0"/>
                </a:lnTo>
                <a:lnTo>
                  <a:pt x="3609109" y="3810000"/>
                </a:lnTo>
                <a:lnTo>
                  <a:pt x="0" y="3810000"/>
                </a:lnTo>
                <a:lnTo>
                  <a:pt x="0" y="0"/>
                </a:lnTo>
                <a:close/>
              </a:path>
            </a:pathLst>
          </a:custGeom>
          <a:blipFill>
            <a:blip r:embed="rId34">
              <a:extLst>
                <a:ext uri="{96DAC541-7B7A-43D3-8B79-37D633B846F1}">
                  <asvg:svgBlip xmlns="" xmlns:asvg="http://schemas.microsoft.com/office/drawing/2016/SVG/main" r:embed="rId22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20">
            <a:extLst>
              <a:ext uri="{FF2B5EF4-FFF2-40B4-BE49-F238E27FC236}">
                <a16:creationId xmlns="" xmlns:a16="http://schemas.microsoft.com/office/drawing/2014/main" id="{D3DFA1EA-4B67-A1A9-AAD7-E15E6298BAD5}"/>
              </a:ext>
            </a:extLst>
          </p:cNvPr>
          <p:cNvSpPr/>
          <p:nvPr/>
        </p:nvSpPr>
        <p:spPr>
          <a:xfrm>
            <a:off x="2926383" y="4757408"/>
            <a:ext cx="559199" cy="549467"/>
          </a:xfrm>
          <a:custGeom>
            <a:avLst/>
            <a:gdLst/>
            <a:ahLst/>
            <a:cxnLst/>
            <a:rect l="l" t="t" r="r" b="b"/>
            <a:pathLst>
              <a:path w="3810000" h="3810000">
                <a:moveTo>
                  <a:pt x="0" y="0"/>
                </a:moveTo>
                <a:lnTo>
                  <a:pt x="3810000" y="0"/>
                </a:lnTo>
                <a:lnTo>
                  <a:pt x="3810000" y="3810000"/>
                </a:lnTo>
                <a:lnTo>
                  <a:pt x="0" y="3810000"/>
                </a:lnTo>
                <a:lnTo>
                  <a:pt x="0" y="0"/>
                </a:lnTo>
                <a:close/>
              </a:path>
            </a:pathLst>
          </a:custGeom>
          <a:blipFill>
            <a:blip r:embed="rId35">
              <a:extLst>
                <a:ext uri="{96DAC541-7B7A-43D3-8B79-37D633B846F1}">
                  <asvg:svgBlip xmlns="" xmlns:asvg="http://schemas.microsoft.com/office/drawing/2016/SVG/main" r:embed="rId36"/>
                </a:ext>
              </a:extLst>
            </a:blip>
            <a:stretch>
              <a:fillRect/>
            </a:stretch>
          </a:blipFill>
        </p:spPr>
      </p:sp>
      <p:sp>
        <p:nvSpPr>
          <p:cNvPr id="8" name="Прямоугольник 7"/>
          <p:cNvSpPr/>
          <p:nvPr/>
        </p:nvSpPr>
        <p:spPr>
          <a:xfrm>
            <a:off x="1080293" y="5340395"/>
            <a:ext cx="2573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Остров «Буря эмоций»</a:t>
            </a:r>
          </a:p>
        </p:txBody>
      </p:sp>
      <p:sp>
        <p:nvSpPr>
          <p:cNvPr id="20" name="Freeform 12">
            <a:extLst>
              <a:ext uri="{FF2B5EF4-FFF2-40B4-BE49-F238E27FC236}">
                <a16:creationId xmlns="" xmlns:a16="http://schemas.microsoft.com/office/drawing/2014/main" id="{F40D3F2B-6AB9-96C3-E75F-88BE716BF306}"/>
              </a:ext>
            </a:extLst>
          </p:cNvPr>
          <p:cNvSpPr/>
          <p:nvPr/>
        </p:nvSpPr>
        <p:spPr>
          <a:xfrm>
            <a:off x="4942212" y="3538979"/>
            <a:ext cx="2520281" cy="1915671"/>
          </a:xfrm>
          <a:custGeom>
            <a:avLst/>
            <a:gdLst/>
            <a:ahLst/>
            <a:cxnLst/>
            <a:rect l="l" t="t" r="r" b="b"/>
            <a:pathLst>
              <a:path w="3810000" h="2968894">
                <a:moveTo>
                  <a:pt x="0" y="0"/>
                </a:moveTo>
                <a:lnTo>
                  <a:pt x="3810000" y="0"/>
                </a:lnTo>
                <a:lnTo>
                  <a:pt x="3810000" y="2968894"/>
                </a:lnTo>
                <a:lnTo>
                  <a:pt x="0" y="2968894"/>
                </a:lnTo>
                <a:lnTo>
                  <a:pt x="0" y="0"/>
                </a:lnTo>
                <a:close/>
              </a:path>
            </a:pathLst>
          </a:custGeom>
          <a:blipFill>
            <a:blip r:embed="rId37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18" name="Прямоугольник 17"/>
          <p:cNvSpPr/>
          <p:nvPr/>
        </p:nvSpPr>
        <p:spPr>
          <a:xfrm>
            <a:off x="5299660" y="5168469"/>
            <a:ext cx="2176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Остров «Пустыня»</a:t>
            </a:r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xmlns="" id="{E0931664-ACE9-DEC4-2D8F-4970E0692D6B}"/>
              </a:ext>
            </a:extLst>
          </p:cNvPr>
          <p:cNvSpPr/>
          <p:nvPr/>
        </p:nvSpPr>
        <p:spPr>
          <a:xfrm>
            <a:off x="6588224" y="4415744"/>
            <a:ext cx="750069" cy="592067"/>
          </a:xfrm>
          <a:custGeom>
            <a:avLst/>
            <a:gdLst/>
            <a:ahLst/>
            <a:cxnLst/>
            <a:rect l="l" t="t" r="r" b="b"/>
            <a:pathLst>
              <a:path w="1935251" h="1557877">
                <a:moveTo>
                  <a:pt x="0" y="0"/>
                </a:moveTo>
                <a:lnTo>
                  <a:pt x="1935251" y="0"/>
                </a:lnTo>
                <a:lnTo>
                  <a:pt x="1935251" y="1557877"/>
                </a:lnTo>
                <a:lnTo>
                  <a:pt x="0" y="1557877"/>
                </a:lnTo>
                <a:lnTo>
                  <a:pt x="0" y="0"/>
                </a:lnTo>
                <a:close/>
              </a:path>
            </a:pathLst>
          </a:custGeom>
          <a:blipFill>
            <a:blip r:embed="rId38"/>
            <a:stretch>
              <a:fillRect/>
            </a:stretch>
          </a:blipFill>
        </p:spPr>
      </p:sp>
      <p:sp>
        <p:nvSpPr>
          <p:cNvPr id="21" name="Freeform 19">
            <a:extLst>
              <a:ext uri="{FF2B5EF4-FFF2-40B4-BE49-F238E27FC236}">
                <a16:creationId xmlns:a16="http://schemas.microsoft.com/office/drawing/2014/main" xmlns="" id="{2FD60FE5-2D3E-E0F7-28A0-5F14B5224193}"/>
              </a:ext>
            </a:extLst>
          </p:cNvPr>
          <p:cNvSpPr/>
          <p:nvPr/>
        </p:nvSpPr>
        <p:spPr>
          <a:xfrm>
            <a:off x="5555864" y="4341494"/>
            <a:ext cx="844481" cy="690648"/>
          </a:xfrm>
          <a:custGeom>
            <a:avLst/>
            <a:gdLst/>
            <a:ahLst/>
            <a:cxnLst/>
            <a:rect l="l" t="t" r="r" b="b"/>
            <a:pathLst>
              <a:path w="3810000" h="3810000">
                <a:moveTo>
                  <a:pt x="0" y="0"/>
                </a:moveTo>
                <a:lnTo>
                  <a:pt x="3810000" y="0"/>
                </a:lnTo>
                <a:lnTo>
                  <a:pt x="3810000" y="3810000"/>
                </a:lnTo>
                <a:lnTo>
                  <a:pt x="0" y="3810000"/>
                </a:lnTo>
                <a:lnTo>
                  <a:pt x="0" y="0"/>
                </a:lnTo>
                <a:close/>
              </a:path>
            </a:pathLst>
          </a:custGeom>
          <a:blipFill>
            <a:blip r:embed="rId39">
              <a:extLst>
                <a:ext uri="{96DAC541-7B7A-43D3-8B79-37D633B846F1}">
                  <asvg:svgBlip xmlns:asvg="http://schemas.microsoft.com/office/drawing/2016/SVG/main" xmlns="" r:embed="rId25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069621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548680"/>
            <a:ext cx="43837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«Термометр успеха»</a:t>
            </a:r>
          </a:p>
        </p:txBody>
      </p:sp>
      <p:sp>
        <p:nvSpPr>
          <p:cNvPr id="19" name="Freeform 2">
            <a:extLst>
              <a:ext uri="{FF2B5EF4-FFF2-40B4-BE49-F238E27FC236}">
                <a16:creationId xmlns="" xmlns:a16="http://schemas.microsoft.com/office/drawing/2014/main" id="{8AE292D0-D979-86E1-240B-59AD05C4FABD}"/>
              </a:ext>
            </a:extLst>
          </p:cNvPr>
          <p:cNvSpPr/>
          <p:nvPr/>
        </p:nvSpPr>
        <p:spPr>
          <a:xfrm>
            <a:off x="3495873" y="1560220"/>
            <a:ext cx="1558282" cy="4936081"/>
          </a:xfrm>
          <a:custGeom>
            <a:avLst/>
            <a:gdLst/>
            <a:ahLst/>
            <a:cxnLst/>
            <a:rect l="l" t="t" r="r" b="b"/>
            <a:pathLst>
              <a:path w="983673" h="3810000">
                <a:moveTo>
                  <a:pt x="0" y="0"/>
                </a:moveTo>
                <a:lnTo>
                  <a:pt x="983672" y="0"/>
                </a:lnTo>
                <a:lnTo>
                  <a:pt x="983672" y="3810000"/>
                </a:lnTo>
                <a:lnTo>
                  <a:pt x="0" y="38100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23" name="Freeform 3">
            <a:extLst>
              <a:ext uri="{FF2B5EF4-FFF2-40B4-BE49-F238E27FC236}">
                <a16:creationId xmlns="" xmlns:a16="http://schemas.microsoft.com/office/drawing/2014/main" id="{411832BC-AEDE-7D6C-C4AD-FDF2468B4EEC}"/>
              </a:ext>
            </a:extLst>
          </p:cNvPr>
          <p:cNvSpPr/>
          <p:nvPr/>
        </p:nvSpPr>
        <p:spPr>
          <a:xfrm>
            <a:off x="4135128" y="2420888"/>
            <a:ext cx="297768" cy="412089"/>
          </a:xfrm>
          <a:custGeom>
            <a:avLst/>
            <a:gdLst/>
            <a:ahLst/>
            <a:cxnLst/>
            <a:rect l="l" t="t" r="r" b="b"/>
            <a:pathLst>
              <a:path w="915178" h="1096619">
                <a:moveTo>
                  <a:pt x="0" y="0"/>
                </a:moveTo>
                <a:lnTo>
                  <a:pt x="915179" y="0"/>
                </a:lnTo>
                <a:lnTo>
                  <a:pt x="915179" y="1096619"/>
                </a:lnTo>
                <a:lnTo>
                  <a:pt x="0" y="10966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24" name="Freeform 6">
            <a:extLst>
              <a:ext uri="{FF2B5EF4-FFF2-40B4-BE49-F238E27FC236}">
                <a16:creationId xmlns="" xmlns:a16="http://schemas.microsoft.com/office/drawing/2014/main" id="{F9C20ADD-B1D8-6F79-6886-AC2E555AF26A}"/>
              </a:ext>
            </a:extLst>
          </p:cNvPr>
          <p:cNvSpPr/>
          <p:nvPr/>
        </p:nvSpPr>
        <p:spPr>
          <a:xfrm>
            <a:off x="4173931" y="3394942"/>
            <a:ext cx="258965" cy="362042"/>
          </a:xfrm>
          <a:custGeom>
            <a:avLst/>
            <a:gdLst/>
            <a:ahLst/>
            <a:cxnLst/>
            <a:rect l="l" t="t" r="r" b="b"/>
            <a:pathLst>
              <a:path w="738395" h="1046693">
                <a:moveTo>
                  <a:pt x="0" y="0"/>
                </a:moveTo>
                <a:lnTo>
                  <a:pt x="738395" y="0"/>
                </a:lnTo>
                <a:lnTo>
                  <a:pt x="738395" y="1046693"/>
                </a:lnTo>
                <a:lnTo>
                  <a:pt x="0" y="104669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25" name="Freeform 5">
            <a:extLst>
              <a:ext uri="{FF2B5EF4-FFF2-40B4-BE49-F238E27FC236}">
                <a16:creationId xmlns="" xmlns:a16="http://schemas.microsoft.com/office/drawing/2014/main" id="{6A158B7C-875B-E45E-7FE8-2BDDC75891E5}"/>
              </a:ext>
            </a:extLst>
          </p:cNvPr>
          <p:cNvSpPr/>
          <p:nvPr/>
        </p:nvSpPr>
        <p:spPr>
          <a:xfrm>
            <a:off x="4173931" y="4120679"/>
            <a:ext cx="267653" cy="412089"/>
          </a:xfrm>
          <a:custGeom>
            <a:avLst/>
            <a:gdLst/>
            <a:ahLst/>
            <a:cxnLst/>
            <a:rect l="l" t="t" r="r" b="b"/>
            <a:pathLst>
              <a:path w="817479" h="1096619">
                <a:moveTo>
                  <a:pt x="0" y="0"/>
                </a:moveTo>
                <a:lnTo>
                  <a:pt x="817480" y="0"/>
                </a:lnTo>
                <a:lnTo>
                  <a:pt x="817480" y="1096619"/>
                </a:lnTo>
                <a:lnTo>
                  <a:pt x="0" y="109661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26" name="Freeform 4">
            <a:extLst>
              <a:ext uri="{FF2B5EF4-FFF2-40B4-BE49-F238E27FC236}">
                <a16:creationId xmlns="" xmlns:a16="http://schemas.microsoft.com/office/drawing/2014/main" id="{0038EDAD-892F-0B5E-371F-BE308179583B}"/>
              </a:ext>
            </a:extLst>
          </p:cNvPr>
          <p:cNvSpPr/>
          <p:nvPr/>
        </p:nvSpPr>
        <p:spPr>
          <a:xfrm>
            <a:off x="4164831" y="5157192"/>
            <a:ext cx="276753" cy="412090"/>
          </a:xfrm>
          <a:custGeom>
            <a:avLst/>
            <a:gdLst/>
            <a:ahLst/>
            <a:cxnLst/>
            <a:rect l="l" t="t" r="r" b="b"/>
            <a:pathLst>
              <a:path w="743707" h="1096619">
                <a:moveTo>
                  <a:pt x="0" y="0"/>
                </a:moveTo>
                <a:lnTo>
                  <a:pt x="743707" y="0"/>
                </a:lnTo>
                <a:lnTo>
                  <a:pt x="743707" y="1096619"/>
                </a:lnTo>
                <a:lnTo>
                  <a:pt x="0" y="1096619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27" name="Freeform 7">
            <a:extLst>
              <a:ext uri="{FF2B5EF4-FFF2-40B4-BE49-F238E27FC236}">
                <a16:creationId xmlns="" xmlns:a16="http://schemas.microsoft.com/office/drawing/2014/main" id="{C409EFD4-266B-51A6-C226-53589B221AEE}"/>
              </a:ext>
            </a:extLst>
          </p:cNvPr>
          <p:cNvSpPr/>
          <p:nvPr/>
        </p:nvSpPr>
        <p:spPr>
          <a:xfrm>
            <a:off x="4135128" y="1673189"/>
            <a:ext cx="279771" cy="360040"/>
          </a:xfrm>
          <a:custGeom>
            <a:avLst/>
            <a:gdLst/>
            <a:ahLst/>
            <a:cxnLst/>
            <a:rect l="l" t="t" r="r" b="b"/>
            <a:pathLst>
              <a:path w="834736" h="1205000">
                <a:moveTo>
                  <a:pt x="0" y="0"/>
                </a:moveTo>
                <a:lnTo>
                  <a:pt x="834737" y="0"/>
                </a:lnTo>
                <a:lnTo>
                  <a:pt x="834737" y="1205000"/>
                </a:lnTo>
                <a:lnTo>
                  <a:pt x="0" y="1205000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7053712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478528"/>
            <a:ext cx="5886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Главная заповедь учителя – заметить даже самое маленькое </a:t>
            </a:r>
          </a:p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продвижение ученика вперёд и поддержать его успех</a:t>
            </a:r>
          </a:p>
        </p:txBody>
      </p:sp>
    </p:spTree>
    <p:extLst>
      <p:ext uri="{BB962C8B-B14F-4D97-AF65-F5344CB8AC3E}">
        <p14:creationId xmlns:p14="http://schemas.microsoft.com/office/powerpoint/2010/main" val="675493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4868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36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75744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262807" y="456034"/>
            <a:ext cx="655272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«Букет настроения». </a:t>
            </a:r>
            <a:endParaRPr lang="ru-RU" sz="3600" b="1" dirty="0">
              <a:ln w="12700">
                <a:solidFill>
                  <a:prstClr val="black">
                    <a:lumMod val="95000"/>
                    <a:lumOff val="5000"/>
                  </a:prstClr>
                </a:solidFill>
              </a:ln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1635284"/>
            <a:ext cx="5472608" cy="3305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26796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988" y="2846388"/>
            <a:ext cx="5280025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67744" y="620688"/>
            <a:ext cx="50148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 Солнышко и тучка».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72084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Сегодня я узнал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Меня удивило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Было трудно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 теперь могу….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Меня удивило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Мне захотелось….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интересно</a:t>
            </a:r>
            <a:r>
              <a:rPr lang="ru-RU" dirty="0"/>
              <a:t>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76672"/>
            <a:ext cx="58098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«Рефлексивный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ринг»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21586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3" y="2204864"/>
            <a:ext cx="454818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0"/>
            <a:ext cx="64807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«Плюс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– минус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–интересно» 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26103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1859340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1-я строка – одно ключевое слово, определяющее содержание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2-я строка – два прилагательных, характеризующих данное понятие;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3-я строка – три глагола, обозначающих действие в рамках заданной темы;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4-я строка – короткое предложение, раскрывающее суть темы или отношение к ней;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5-я строка – синоним ключевого слова (существительное).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620688"/>
            <a:ext cx="3997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2022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88567" y="23488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«+»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знал,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 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«!»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новый материал (узнал),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«?»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хочу узнать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04664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Инсерт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 , «Маркировка»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77955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6" name="Рисунок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4941" y="2610123"/>
            <a:ext cx="2473825" cy="244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736" y="2626519"/>
            <a:ext cx="2609850" cy="248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Рефлексия настроения </a:t>
            </a:r>
          </a:p>
          <a:p>
            <a:pPr algn="ctr"/>
            <a:r>
              <a:rPr lang="ru-RU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эмоционального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22723524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2"/>
          <p:cNvSpPr>
            <a:spLocks noChangeArrowheads="1"/>
          </p:cNvSpPr>
          <p:nvPr/>
        </p:nvSpPr>
        <p:spPr bwMode="auto">
          <a:xfrm>
            <a:off x="2843213" y="3870325"/>
            <a:ext cx="3924300" cy="1584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buFontTx/>
              <a:buBlip>
                <a:blip r:embed="rId3"/>
              </a:buBlip>
              <a:defRPr/>
            </a:pPr>
            <a:endParaRPr lang="ru-RU" alt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478528"/>
            <a:ext cx="58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405378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ea typeface="Negrita Pro"/>
                <a:cs typeface="Times New Roman" pitchFamily="18" charset="0"/>
                <a:sym typeface="Negrita Pro"/>
              </a:rPr>
              <a:t>«</a:t>
            </a:r>
            <a:r>
              <a:rPr lang="en-US" sz="3600" b="1" dirty="0" smtClean="0">
                <a:latin typeface="Times New Roman" pitchFamily="18" charset="0"/>
                <a:ea typeface="Negrita Pro"/>
                <a:cs typeface="Times New Roman" pitchFamily="18" charset="0"/>
                <a:sym typeface="Negrita Pro"/>
              </a:rPr>
              <a:t>А</a:t>
            </a:r>
            <a:r>
              <a:rPr lang="ru-RU" sz="3600" b="1" dirty="0" err="1" smtClean="0">
                <a:latin typeface="Times New Roman" pitchFamily="18" charset="0"/>
                <a:ea typeface="Negrita Pro"/>
                <a:cs typeface="Times New Roman" pitchFamily="18" charset="0"/>
                <a:sym typeface="Negrita Pro"/>
              </a:rPr>
              <a:t>птечка</a:t>
            </a:r>
            <a:r>
              <a:rPr lang="ru-RU" sz="3600" b="1" dirty="0" smtClean="0">
                <a:latin typeface="Times New Roman" pitchFamily="18" charset="0"/>
                <a:ea typeface="Negrita Pro"/>
                <a:cs typeface="Times New Roman" pitchFamily="18" charset="0"/>
                <a:sym typeface="Negrita Pro"/>
              </a:rPr>
              <a:t>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reeform 2"/>
          <p:cNvSpPr/>
          <p:nvPr/>
        </p:nvSpPr>
        <p:spPr>
          <a:xfrm rot="5400000">
            <a:off x="-453910" y="3011231"/>
            <a:ext cx="3715540" cy="1295720"/>
          </a:xfrm>
          <a:custGeom>
            <a:avLst/>
            <a:gdLst/>
            <a:ahLst/>
            <a:cxnLst/>
            <a:rect l="l" t="t" r="r" b="b"/>
            <a:pathLst>
              <a:path w="4330882" h="1653484">
                <a:moveTo>
                  <a:pt x="0" y="0"/>
                </a:moveTo>
                <a:lnTo>
                  <a:pt x="4330882" y="0"/>
                </a:lnTo>
                <a:lnTo>
                  <a:pt x="4330882" y="1653484"/>
                </a:lnTo>
                <a:lnTo>
                  <a:pt x="0" y="16534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495"/>
            </a:stretch>
          </a:blipFill>
        </p:spPr>
      </p:sp>
      <p:sp>
        <p:nvSpPr>
          <p:cNvPr id="6" name="Freeform 3"/>
          <p:cNvSpPr/>
          <p:nvPr/>
        </p:nvSpPr>
        <p:spPr>
          <a:xfrm rot="5400000">
            <a:off x="1742121" y="2975388"/>
            <a:ext cx="3571523" cy="1224134"/>
          </a:xfrm>
          <a:custGeom>
            <a:avLst/>
            <a:gdLst/>
            <a:ahLst/>
            <a:cxnLst/>
            <a:rect l="l" t="t" r="r" b="b"/>
            <a:pathLst>
              <a:path w="4330882" h="1653484">
                <a:moveTo>
                  <a:pt x="0" y="0"/>
                </a:moveTo>
                <a:lnTo>
                  <a:pt x="4330881" y="0"/>
                </a:lnTo>
                <a:lnTo>
                  <a:pt x="4330881" y="1653484"/>
                </a:lnTo>
                <a:lnTo>
                  <a:pt x="0" y="16534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495"/>
            </a:stretch>
          </a:blipFill>
        </p:spPr>
      </p:sp>
      <p:sp>
        <p:nvSpPr>
          <p:cNvPr id="7" name="Freeform 4"/>
          <p:cNvSpPr/>
          <p:nvPr/>
        </p:nvSpPr>
        <p:spPr>
          <a:xfrm rot="5400000">
            <a:off x="3995349" y="3032959"/>
            <a:ext cx="3528392" cy="1152128"/>
          </a:xfrm>
          <a:custGeom>
            <a:avLst/>
            <a:gdLst/>
            <a:ahLst/>
            <a:cxnLst/>
            <a:rect l="l" t="t" r="r" b="b"/>
            <a:pathLst>
              <a:path w="4330882" h="1653484">
                <a:moveTo>
                  <a:pt x="0" y="0"/>
                </a:moveTo>
                <a:lnTo>
                  <a:pt x="4330881" y="0"/>
                </a:lnTo>
                <a:lnTo>
                  <a:pt x="4330881" y="1653484"/>
                </a:lnTo>
                <a:lnTo>
                  <a:pt x="0" y="16534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495"/>
            </a:stretch>
          </a:blipFill>
        </p:spPr>
      </p:sp>
      <p:sp>
        <p:nvSpPr>
          <p:cNvPr id="8" name="Freeform 5"/>
          <p:cNvSpPr/>
          <p:nvPr/>
        </p:nvSpPr>
        <p:spPr>
          <a:xfrm rot="5400000">
            <a:off x="6336194" y="3032959"/>
            <a:ext cx="3384379" cy="1152128"/>
          </a:xfrm>
          <a:custGeom>
            <a:avLst/>
            <a:gdLst/>
            <a:ahLst/>
            <a:cxnLst/>
            <a:rect l="l" t="t" r="r" b="b"/>
            <a:pathLst>
              <a:path w="4330882" h="1653484">
                <a:moveTo>
                  <a:pt x="0" y="0"/>
                </a:moveTo>
                <a:lnTo>
                  <a:pt x="4330882" y="0"/>
                </a:lnTo>
                <a:lnTo>
                  <a:pt x="4330882" y="1653484"/>
                </a:lnTo>
                <a:lnTo>
                  <a:pt x="0" y="16534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495"/>
            </a:stretch>
          </a:blipFill>
        </p:spPr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59127"/>
            <a:ext cx="1224136" cy="1211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2659127"/>
            <a:ext cx="1152129" cy="949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2564904"/>
            <a:ext cx="1008111" cy="1305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325908"/>
            <a:ext cx="1008112" cy="133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5378"/>
            <a:ext cx="1440160" cy="93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316293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217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ЛЕСНАЯ ПРОМЫШЛЕННОСТЬ</dc:title>
  <dc:creator>пользователь</dc:creator>
  <cp:lastModifiedBy>Tatiana</cp:lastModifiedBy>
  <cp:revision>35</cp:revision>
  <dcterms:created xsi:type="dcterms:W3CDTF">2014-08-08T12:26:52Z</dcterms:created>
  <dcterms:modified xsi:type="dcterms:W3CDTF">2025-11-09T08:07:00Z</dcterms:modified>
</cp:coreProperties>
</file>